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6" r:id="rId2"/>
    <p:sldId id="258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6" r:id="rId14"/>
    <p:sldId id="277" r:id="rId15"/>
    <p:sldId id="285" r:id="rId16"/>
    <p:sldId id="287" r:id="rId17"/>
    <p:sldId id="288" r:id="rId18"/>
    <p:sldId id="289" r:id="rId19"/>
    <p:sldId id="278" r:id="rId20"/>
    <p:sldId id="279" r:id="rId21"/>
    <p:sldId id="280" r:id="rId22"/>
    <p:sldId id="274" r:id="rId23"/>
    <p:sldId id="281" r:id="rId24"/>
    <p:sldId id="282" r:id="rId25"/>
    <p:sldId id="283" r:id="rId26"/>
  </p:sldIdLst>
  <p:sldSz cx="13003213" cy="9756775"/>
  <p:notesSz cx="6797675" cy="9926638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B4B"/>
    <a:srgbClr val="FB78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41" autoAdjust="0"/>
    <p:restoredTop sz="98421" autoAdjust="0"/>
  </p:normalViewPr>
  <p:slideViewPr>
    <p:cSldViewPr>
      <p:cViewPr>
        <p:scale>
          <a:sx n="75" d="100"/>
          <a:sy n="75" d="100"/>
        </p:scale>
        <p:origin x="150" y="492"/>
      </p:cViewPr>
      <p:guideLst>
        <p:guide orient="horz" pos="3073"/>
        <p:guide pos="40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B5196B-8504-421E-A864-C8C7F0353408}" type="datetime1">
              <a:rPr lang="en-AU"/>
              <a:pPr/>
              <a:t>28/10/2009</a:t>
            </a:fld>
            <a:endParaRPr lang="en-AU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2770CE-17FF-4B7C-A58B-692DC520A073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9547F6-4531-4820-B17E-99783C615DD2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3D0C93-587E-4B47-B2FD-6B693E5F5380}" type="slidenum">
              <a:rPr lang="en-AU"/>
              <a:pPr/>
              <a:t>2</a:t>
            </a:fld>
            <a:endParaRPr lang="en-AU"/>
          </a:p>
        </p:txBody>
      </p:sp>
      <p:sp>
        <p:nvSpPr>
          <p:cNvPr id="2150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4" descr="DETearly368_Sml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2789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5" descr="ECEO_Pos_MonoTest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21180751">
            <a:off x="10896600" y="7620000"/>
            <a:ext cx="1397000" cy="1397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28713" y="8915400"/>
            <a:ext cx="283368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59" descr="DETearly722_Sml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4783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0" descr="DETearly805_Sml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6078538" y="7910513"/>
            <a:ext cx="14668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8" descr="DETearly281_Sml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6787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96200" y="381000"/>
            <a:ext cx="4572000" cy="762000"/>
          </a:xfrm>
        </p:spPr>
        <p:txBody>
          <a:bodyPr wrap="none"/>
          <a:lstStyle>
            <a:lvl1pPr>
              <a:defRPr sz="4900" b="0"/>
            </a:lvl1pPr>
          </a:lstStyle>
          <a:p>
            <a:r>
              <a:rPr lang="en-AU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96200" y="1143000"/>
            <a:ext cx="4572000" cy="9144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en-AU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381000"/>
            <a:ext cx="2762250" cy="71628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8238" y="381000"/>
            <a:ext cx="8139112" cy="71628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9038"/>
            <a:ext cx="11052175" cy="193833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5438"/>
            <a:ext cx="11052175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1463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4400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4038"/>
            <a:ext cx="5745163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4400"/>
            <a:ext cx="5746750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4038"/>
            <a:ext cx="5746750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6725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175" y="388938"/>
            <a:ext cx="7269163" cy="8326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6725" cy="6673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7938" y="6829425"/>
            <a:ext cx="7802562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7938" y="871538"/>
            <a:ext cx="7802562" cy="5854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7938" y="7635875"/>
            <a:ext cx="7802562" cy="1144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5" descr="ECEO_Pos_MonoTest2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 rot="-394320">
            <a:off x="10896600" y="8126413"/>
            <a:ext cx="1397000" cy="1397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38238" y="381000"/>
            <a:ext cx="110537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55" tIns="65028" rIns="130055" bIns="650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38238" y="1219200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55" tIns="65028" rIns="130055" bIns="650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1128713" y="8915400"/>
            <a:ext cx="283368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9" r:id="rId2"/>
    <p:sldLayoutId id="2147483798" r:id="rId3"/>
    <p:sldLayoutId id="2147483797" r:id="rId4"/>
    <p:sldLayoutId id="2147483796" r:id="rId5"/>
    <p:sldLayoutId id="2147483795" r:id="rId6"/>
    <p:sldLayoutId id="2147483794" r:id="rId7"/>
    <p:sldLayoutId id="2147483793" r:id="rId8"/>
    <p:sldLayoutId id="2147483792" r:id="rId9"/>
    <p:sldLayoutId id="2147483791" r:id="rId10"/>
    <p:sldLayoutId id="2147483790" r:id="rId11"/>
    <p:sldLayoutId id="2147483789" r:id="rId12"/>
    <p:sldLayoutId id="2147483788" r:id="rId13"/>
    <p:sldLayoutId id="2147483787" r:id="rId14"/>
    <p:sldLayoutId id="2147483786" r:id="rId15"/>
    <p:sldLayoutId id="2147483785" r:id="rId16"/>
  </p:sldLayoutIdLst>
  <p:txStyles>
    <p:titleStyle>
      <a:lvl1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8000"/>
          </a:solidFill>
          <a:latin typeface="+mj-lt"/>
          <a:ea typeface="+mj-ea"/>
          <a:cs typeface="+mj-cs"/>
        </a:defRPr>
      </a:lvl1pPr>
      <a:lvl2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80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80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80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80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487363" indent="-487363" algn="l" defTabSz="1300163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rgbClr val="4B4B4B"/>
          </a:solidFill>
          <a:latin typeface="+mn-lt"/>
          <a:ea typeface="+mn-ea"/>
          <a:cs typeface="+mn-cs"/>
        </a:defRPr>
      </a:lvl1pPr>
      <a:lvl2pPr marL="1057275" indent="-406400" algn="l" defTabSz="1300163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4B4B4B"/>
          </a:solidFill>
          <a:latin typeface="+mn-lt"/>
          <a:ea typeface="+mn-ea"/>
        </a:defRPr>
      </a:lvl2pPr>
      <a:lvl3pPr marL="1625600" indent="-325438" algn="l" defTabSz="13001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B4B4B"/>
          </a:solidFill>
          <a:latin typeface="+mn-lt"/>
          <a:ea typeface="+mn-ea"/>
        </a:defRPr>
      </a:lvl3pPr>
      <a:lvl4pPr marL="2276475" indent="-325438" algn="l" defTabSz="1300163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4B4B4B"/>
          </a:solidFill>
          <a:latin typeface="+mn-lt"/>
          <a:ea typeface="+mn-ea"/>
        </a:defRPr>
      </a:lvl4pPr>
      <a:lvl5pPr marL="2925763" indent="-325438" algn="l" defTabSz="1300163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5pPr>
      <a:lvl6pPr marL="33829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6pPr>
      <a:lvl7pPr marL="38401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7pPr>
      <a:lvl8pPr marL="42973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8pPr>
      <a:lvl9pPr marL="47545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cation.vic.gov.au/studentlearning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imeforkids.com/TFK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66813" y="915988"/>
            <a:ext cx="10668000" cy="29718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lIns="130055" tIns="65028" rIns="130055" bIns="65028"/>
          <a:lstStyle/>
          <a:p>
            <a:pPr defTabSz="1300163" eaLnBrk="1" hangingPunct="1"/>
            <a:r>
              <a:rPr lang="en-AU" sz="6600">
                <a:solidFill>
                  <a:schemeClr val="bg1"/>
                </a:solidFill>
              </a:rPr>
              <a:t>SHARED READING</a:t>
            </a:r>
          </a:p>
          <a:p>
            <a:pPr defTabSz="1300163" eaLnBrk="1" hangingPunct="1"/>
            <a:r>
              <a:rPr lang="en-AU" sz="6600">
                <a:solidFill>
                  <a:schemeClr val="bg1"/>
                </a:solidFill>
              </a:rPr>
              <a:t>P-12</a:t>
            </a:r>
          </a:p>
          <a:p>
            <a:pPr defTabSz="1300163" eaLnBrk="1" hangingPunct="1"/>
            <a:endParaRPr lang="en-AU" sz="660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014413" y="381000"/>
            <a:ext cx="11177587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defTabSz="1300163" eaLnBrk="1" hangingPunct="1"/>
            <a:r>
              <a:rPr lang="en-US" sz="4300" b="1">
                <a:solidFill>
                  <a:srgbClr val="008000"/>
                </a:solidFill>
              </a:rPr>
              <a:t>SHARED READING </a:t>
            </a:r>
            <a:br>
              <a:rPr lang="en-US" sz="4300" b="1">
                <a:solidFill>
                  <a:srgbClr val="008000"/>
                </a:solidFill>
              </a:rPr>
            </a:br>
            <a:r>
              <a:rPr lang="en-US" sz="2800" b="1">
                <a:solidFill>
                  <a:srgbClr val="008000"/>
                </a:solidFill>
              </a:rPr>
              <a:t>Classroom Indicators- Instruction</a:t>
            </a:r>
            <a:endParaRPr lang="en-US" sz="4300" b="1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862013" y="1830388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100" dirty="0">
                <a:solidFill>
                  <a:srgbClr val="4B4B4B"/>
                </a:solidFill>
              </a:rPr>
              <a:t>Clear instructional focus e.g</a:t>
            </a:r>
            <a:r>
              <a:rPr lang="en-AU" sz="3100" dirty="0" smtClean="0">
                <a:solidFill>
                  <a:srgbClr val="4B4B4B"/>
                </a:solidFill>
              </a:rPr>
              <a:t>.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-"/>
            </a:pPr>
            <a:r>
              <a:rPr lang="en-AU" sz="3100" dirty="0" smtClean="0">
                <a:solidFill>
                  <a:srgbClr val="4B4B4B"/>
                </a:solidFill>
              </a:rPr>
              <a:t>Text </a:t>
            </a:r>
            <a:r>
              <a:rPr lang="en-AU" sz="3100" dirty="0">
                <a:solidFill>
                  <a:srgbClr val="4B4B4B"/>
                </a:solidFill>
              </a:rPr>
              <a:t>features and structures           </a:t>
            </a:r>
            <a:r>
              <a:rPr lang="en-AU" sz="3100" dirty="0" smtClean="0">
                <a:solidFill>
                  <a:srgbClr val="4B4B4B"/>
                </a:solidFill>
              </a:rPr>
              <a:t> - </a:t>
            </a:r>
            <a:r>
              <a:rPr lang="en-AU" sz="3100" dirty="0">
                <a:solidFill>
                  <a:srgbClr val="4B4B4B"/>
                </a:solidFill>
              </a:rPr>
              <a:t>Problem-solving        </a:t>
            </a:r>
            <a:endParaRPr lang="en-AU" sz="3100" dirty="0" smtClean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-"/>
            </a:pPr>
            <a:r>
              <a:rPr lang="en-AU" sz="3100" dirty="0" smtClean="0">
                <a:solidFill>
                  <a:srgbClr val="4B4B4B"/>
                </a:solidFill>
              </a:rPr>
              <a:t>Re-reading </a:t>
            </a:r>
            <a:r>
              <a:rPr lang="en-AU" sz="3100" dirty="0">
                <a:solidFill>
                  <a:srgbClr val="4B4B4B"/>
                </a:solidFill>
              </a:rPr>
              <a:t>and self monitoring       - </a:t>
            </a:r>
            <a:r>
              <a:rPr lang="en-AU" sz="3100" dirty="0" smtClean="0">
                <a:solidFill>
                  <a:srgbClr val="4B4B4B"/>
                </a:solidFill>
              </a:rPr>
              <a:t>Finding evidence</a:t>
            </a:r>
            <a:endParaRPr lang="en-AU" sz="31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100" dirty="0">
                <a:solidFill>
                  <a:srgbClr val="4B4B4B"/>
                </a:solidFill>
              </a:rPr>
              <a:t>Demonstration of how the reading process works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100" dirty="0">
                <a:solidFill>
                  <a:srgbClr val="4B4B4B"/>
                </a:solidFill>
              </a:rPr>
              <a:t>Teaching for effective use of reading strategies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100" dirty="0">
                <a:solidFill>
                  <a:srgbClr val="4B4B4B"/>
                </a:solidFill>
              </a:rPr>
              <a:t>High level questioning 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100" dirty="0">
                <a:solidFill>
                  <a:srgbClr val="4B4B4B"/>
                </a:solidFill>
              </a:rPr>
              <a:t>Where appropriate, teachers schedule opportunities to promote familiarity and memorisation through repeated </a:t>
            </a:r>
            <a:r>
              <a:rPr lang="en-AU" sz="3100" dirty="0" smtClean="0">
                <a:solidFill>
                  <a:srgbClr val="4B4B4B"/>
                </a:solidFill>
              </a:rPr>
              <a:t>readings.</a:t>
            </a:r>
            <a:endParaRPr lang="en-AU" sz="31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100" dirty="0">
                <a:solidFill>
                  <a:srgbClr val="4B4B4B"/>
                </a:solidFill>
              </a:rPr>
              <a:t>Daily instruction </a:t>
            </a:r>
            <a:r>
              <a:rPr lang="en-AU" sz="3100" dirty="0" smtClean="0">
                <a:solidFill>
                  <a:srgbClr val="4B4B4B"/>
                </a:solidFill>
              </a:rPr>
              <a:t>15 - </a:t>
            </a:r>
            <a:r>
              <a:rPr lang="en-AU" sz="3100" dirty="0">
                <a:solidFill>
                  <a:srgbClr val="4B4B4B"/>
                </a:solidFill>
              </a:rPr>
              <a:t>20 minutes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endParaRPr lang="en-US" sz="3300" dirty="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014413" y="381000"/>
            <a:ext cx="1117758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defTabSz="1300163" eaLnBrk="1" hangingPunct="1"/>
            <a:r>
              <a:rPr lang="en-US" sz="4300" b="1">
                <a:solidFill>
                  <a:srgbClr val="008000"/>
                </a:solidFill>
              </a:rPr>
              <a:t>SHARED READING </a:t>
            </a:r>
            <a:br>
              <a:rPr lang="en-US" sz="4300" b="1">
                <a:solidFill>
                  <a:srgbClr val="008000"/>
                </a:solidFill>
              </a:rPr>
            </a:br>
            <a:r>
              <a:rPr lang="en-US" sz="2800" b="1">
                <a:solidFill>
                  <a:srgbClr val="008000"/>
                </a:solidFill>
              </a:rPr>
              <a:t>Classroom Indicators- Instruction (Continued)</a:t>
            </a:r>
            <a:r>
              <a:rPr lang="en-US" sz="2800" b="1">
                <a:solidFill>
                  <a:srgbClr val="4B4B4B"/>
                </a:solidFill>
              </a:rPr>
              <a:t/>
            </a:r>
            <a:br>
              <a:rPr lang="en-US" sz="2800" b="1">
                <a:solidFill>
                  <a:srgbClr val="4B4B4B"/>
                </a:solidFill>
              </a:rPr>
            </a:br>
            <a:endParaRPr lang="en-US" sz="4300" b="1">
              <a:solidFill>
                <a:srgbClr val="FF740A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014413" y="1754188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US" sz="3300" dirty="0">
                <a:solidFill>
                  <a:srgbClr val="4B4B4B"/>
                </a:solidFill>
              </a:rPr>
              <a:t>Using enlarged </a:t>
            </a:r>
            <a:r>
              <a:rPr lang="en-US" sz="3300" dirty="0" smtClean="0">
                <a:solidFill>
                  <a:srgbClr val="4B4B4B"/>
                </a:solidFill>
              </a:rPr>
              <a:t>text, </a:t>
            </a:r>
            <a:r>
              <a:rPr lang="en-AU" sz="3300" dirty="0">
                <a:solidFill>
                  <a:srgbClr val="4B4B4B"/>
                </a:solidFill>
              </a:rPr>
              <a:t>students discover what is relevant to becoming a reader – challenging and deepening thinking, questioning, self monitoring, self correcting, sampling, </a:t>
            </a:r>
            <a:r>
              <a:rPr lang="en-AU" sz="3300" dirty="0" smtClean="0">
                <a:solidFill>
                  <a:srgbClr val="4B4B4B"/>
                </a:solidFill>
              </a:rPr>
              <a:t>confirming.</a:t>
            </a:r>
            <a:endParaRPr lang="en-AU" sz="33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Using enlarged text to enrich literacy experiences e.g. varying the way texts are presented to clearly emphasise </a:t>
            </a:r>
            <a:r>
              <a:rPr lang="en-AU" sz="3300" dirty="0" smtClean="0">
                <a:solidFill>
                  <a:srgbClr val="4B4B4B"/>
                </a:solidFill>
              </a:rPr>
              <a:t>enjoyment.</a:t>
            </a:r>
            <a:endParaRPr lang="en-AU" sz="33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Using enlarged text to analyse different text types and </a:t>
            </a:r>
            <a:r>
              <a:rPr lang="en-AU" sz="3300" dirty="0" smtClean="0">
                <a:solidFill>
                  <a:srgbClr val="4B4B4B"/>
                </a:solidFill>
              </a:rPr>
              <a:t>styles of writing.</a:t>
            </a:r>
            <a:endParaRPr lang="en-US" sz="3300" dirty="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3" y="992188"/>
            <a:ext cx="11087100" cy="7847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1747" name="Right Arrow 2"/>
          <p:cNvSpPr>
            <a:spLocks noChangeArrowheads="1"/>
          </p:cNvSpPr>
          <p:nvPr/>
        </p:nvSpPr>
        <p:spPr bwMode="auto">
          <a:xfrm>
            <a:off x="1547813" y="3811588"/>
            <a:ext cx="2667000" cy="990600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48" name="Left Arrow 3"/>
          <p:cNvSpPr>
            <a:spLocks noChangeArrowheads="1"/>
          </p:cNvSpPr>
          <p:nvPr/>
        </p:nvSpPr>
        <p:spPr bwMode="auto">
          <a:xfrm>
            <a:off x="8710613" y="3887788"/>
            <a:ext cx="2895600" cy="1066800"/>
          </a:xfrm>
          <a:prstGeom prst="leftArrow">
            <a:avLst>
              <a:gd name="adj1" fmla="val 50000"/>
              <a:gd name="adj2" fmla="val 50001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100" smtClean="0"/>
              <a:t>How do we identify an instructional focus?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1143756" y="2092305"/>
            <a:ext cx="11053762" cy="6324600"/>
          </a:xfrm>
        </p:spPr>
        <p:txBody>
          <a:bodyPr/>
          <a:lstStyle/>
          <a:p>
            <a:pPr eaLnBrk="1" hangingPunct="1"/>
            <a:r>
              <a:rPr lang="en-US" dirty="0" smtClean="0"/>
              <a:t>Prior observations</a:t>
            </a:r>
          </a:p>
          <a:p>
            <a:pPr eaLnBrk="1" hangingPunct="1"/>
            <a:r>
              <a:rPr lang="en-US" dirty="0" smtClean="0"/>
              <a:t>Assessment </a:t>
            </a:r>
            <a:r>
              <a:rPr lang="en-US" dirty="0" smtClean="0"/>
              <a:t>tasks</a:t>
            </a:r>
          </a:p>
          <a:p>
            <a:pPr eaLnBrk="1" hangingPunct="1"/>
            <a:r>
              <a:rPr lang="en-US" dirty="0" smtClean="0"/>
              <a:t>NAPLAN </a:t>
            </a:r>
            <a:r>
              <a:rPr lang="en-US" dirty="0" smtClean="0"/>
              <a:t>Data</a:t>
            </a:r>
          </a:p>
          <a:p>
            <a:pPr eaLnBrk="1" hangingPunct="1"/>
            <a:r>
              <a:rPr lang="en-US" dirty="0" smtClean="0"/>
              <a:t>VELS </a:t>
            </a:r>
            <a:r>
              <a:rPr lang="en-US" dirty="0" smtClean="0"/>
              <a:t>guidelines</a:t>
            </a:r>
          </a:p>
          <a:p>
            <a:pPr eaLnBrk="1" hangingPunct="1"/>
            <a:r>
              <a:rPr lang="en-US" dirty="0" smtClean="0"/>
              <a:t>Teaching </a:t>
            </a:r>
            <a:r>
              <a:rPr lang="en-US" dirty="0" smtClean="0"/>
              <a:t>for Reading Strategies </a:t>
            </a:r>
            <a:r>
              <a:rPr lang="en-US" dirty="0" smtClean="0"/>
              <a:t>document</a:t>
            </a:r>
          </a:p>
          <a:p>
            <a:pPr eaLnBrk="1" hangingPunct="1"/>
            <a:r>
              <a:rPr lang="en-US" dirty="0" smtClean="0"/>
              <a:t>Reading journals</a:t>
            </a:r>
          </a:p>
          <a:p>
            <a:pPr eaLnBrk="1" hangingPunct="1"/>
            <a:r>
              <a:rPr lang="en-US" dirty="0" smtClean="0"/>
              <a:t>Running record analysis</a:t>
            </a:r>
          </a:p>
          <a:p>
            <a:pPr eaLnBrk="1" hangingPunct="1"/>
            <a:r>
              <a:rPr lang="en-US" dirty="0" smtClean="0"/>
              <a:t>Individual reading conference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2"/>
          <p:cNvSpPr>
            <a:spLocks/>
          </p:cNvSpPr>
          <p:nvPr/>
        </p:nvSpPr>
        <p:spPr bwMode="auto">
          <a:xfrm>
            <a:off x="785813" y="2516188"/>
            <a:ext cx="11280775" cy="3416300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dirty="0"/>
              <a:t>At Level 4, students read, </a:t>
            </a:r>
            <a:r>
              <a:rPr lang="en-AU" dirty="0">
                <a:solidFill>
                  <a:srgbClr val="FB7826"/>
                </a:solidFill>
              </a:rPr>
              <a:t>interpret</a:t>
            </a:r>
            <a:r>
              <a:rPr lang="en-AU" dirty="0"/>
              <a:t> and </a:t>
            </a:r>
            <a:r>
              <a:rPr lang="en-AU" dirty="0">
                <a:solidFill>
                  <a:srgbClr val="FB7826"/>
                </a:solidFill>
              </a:rPr>
              <a:t>respond</a:t>
            </a:r>
            <a:r>
              <a:rPr lang="en-AU" dirty="0"/>
              <a:t> to a wide range of literary, everyday and media texts in print and in </a:t>
            </a:r>
            <a:r>
              <a:rPr lang="en-AU" dirty="0">
                <a:solidFill>
                  <a:srgbClr val="FB7826"/>
                </a:solidFill>
              </a:rPr>
              <a:t>multimodal</a:t>
            </a:r>
            <a:r>
              <a:rPr lang="en-AU" dirty="0"/>
              <a:t> formats. They </a:t>
            </a:r>
            <a:r>
              <a:rPr lang="en-AU" dirty="0">
                <a:solidFill>
                  <a:srgbClr val="FB7826"/>
                </a:solidFill>
              </a:rPr>
              <a:t>analyse</a:t>
            </a:r>
            <a:r>
              <a:rPr lang="en-AU" dirty="0"/>
              <a:t> these texts and support </a:t>
            </a:r>
            <a:r>
              <a:rPr lang="en-AU" dirty="0">
                <a:solidFill>
                  <a:srgbClr val="FB7826"/>
                </a:solidFill>
              </a:rPr>
              <a:t>interpretations</a:t>
            </a:r>
            <a:r>
              <a:rPr lang="en-AU" dirty="0"/>
              <a:t> with </a:t>
            </a:r>
            <a:r>
              <a:rPr lang="en-AU" dirty="0">
                <a:solidFill>
                  <a:srgbClr val="FB7826"/>
                </a:solidFill>
              </a:rPr>
              <a:t>evidence</a:t>
            </a:r>
            <a:r>
              <a:rPr lang="en-AU" dirty="0"/>
              <a:t> drawn from the text. They </a:t>
            </a:r>
            <a:r>
              <a:rPr lang="en-AU" dirty="0">
                <a:solidFill>
                  <a:srgbClr val="FB7826"/>
                </a:solidFill>
              </a:rPr>
              <a:t>describe</a:t>
            </a:r>
            <a:r>
              <a:rPr lang="en-AU" dirty="0"/>
              <a:t> how texts are constructed for particular </a:t>
            </a:r>
            <a:r>
              <a:rPr lang="en-AU" dirty="0">
                <a:solidFill>
                  <a:srgbClr val="FB7826"/>
                </a:solidFill>
              </a:rPr>
              <a:t>purposes and audiences</a:t>
            </a:r>
            <a:r>
              <a:rPr lang="en-AU" dirty="0"/>
              <a:t>, and identify how </a:t>
            </a:r>
            <a:r>
              <a:rPr lang="en-AU" dirty="0" smtClean="0">
                <a:solidFill>
                  <a:srgbClr val="FB7826"/>
                </a:solidFill>
              </a:rPr>
              <a:t>socio-cultural </a:t>
            </a:r>
            <a:r>
              <a:rPr lang="en-AU" dirty="0">
                <a:solidFill>
                  <a:srgbClr val="FB7826"/>
                </a:solidFill>
              </a:rPr>
              <a:t>values, attitudes and beliefs </a:t>
            </a:r>
            <a:r>
              <a:rPr lang="en-AU" dirty="0"/>
              <a:t>are presented in texts. </a:t>
            </a:r>
            <a:r>
              <a:rPr lang="en-AU" dirty="0">
                <a:solidFill>
                  <a:srgbClr val="4B4B4B"/>
                </a:solidFill>
              </a:rPr>
              <a:t>They</a:t>
            </a:r>
            <a:r>
              <a:rPr lang="en-AU" dirty="0">
                <a:solidFill>
                  <a:srgbClr val="FB7826"/>
                </a:solidFill>
              </a:rPr>
              <a:t> analyse information, imagery, characterisation, dialogue, point of view, plot </a:t>
            </a:r>
            <a:r>
              <a:rPr lang="en-AU" dirty="0">
                <a:solidFill>
                  <a:srgbClr val="4B4B4B"/>
                </a:solidFill>
              </a:rPr>
              <a:t>and</a:t>
            </a:r>
            <a:r>
              <a:rPr lang="en-AU" dirty="0">
                <a:solidFill>
                  <a:srgbClr val="FB7826"/>
                </a:solidFill>
              </a:rPr>
              <a:t> setting</a:t>
            </a:r>
            <a:r>
              <a:rPr lang="en-AU" dirty="0">
                <a:solidFill>
                  <a:srgbClr val="FFFF00"/>
                </a:solidFill>
              </a:rPr>
              <a:t>.</a:t>
            </a:r>
            <a:r>
              <a:rPr lang="en-AU" dirty="0"/>
              <a:t> They use</a:t>
            </a:r>
            <a:r>
              <a:rPr lang="en-AU" dirty="0">
                <a:solidFill>
                  <a:srgbClr val="FFFF00"/>
                </a:solidFill>
              </a:rPr>
              <a:t> </a:t>
            </a:r>
            <a:r>
              <a:rPr lang="en-AU" dirty="0">
                <a:solidFill>
                  <a:srgbClr val="FB7826"/>
                </a:solidFill>
              </a:rPr>
              <a:t>strategies</a:t>
            </a:r>
            <a:r>
              <a:rPr lang="en-AU" dirty="0">
                <a:solidFill>
                  <a:srgbClr val="FFFF00"/>
                </a:solidFill>
              </a:rPr>
              <a:t> </a:t>
            </a:r>
            <a:r>
              <a:rPr lang="en-AU" dirty="0"/>
              <a:t>such as</a:t>
            </a:r>
            <a:r>
              <a:rPr lang="en-AU" dirty="0">
                <a:solidFill>
                  <a:srgbClr val="FFFF00"/>
                </a:solidFill>
              </a:rPr>
              <a:t> </a:t>
            </a:r>
            <a:r>
              <a:rPr lang="en-AU" dirty="0">
                <a:solidFill>
                  <a:srgbClr val="FB7826"/>
                </a:solidFill>
              </a:rPr>
              <a:t>reading on, using contextual cues</a:t>
            </a:r>
            <a:r>
              <a:rPr lang="en-AU" dirty="0">
                <a:solidFill>
                  <a:srgbClr val="FFFF00"/>
                </a:solidFill>
              </a:rPr>
              <a:t>, </a:t>
            </a:r>
            <a:r>
              <a:rPr lang="en-AU" dirty="0"/>
              <a:t>and</a:t>
            </a:r>
            <a:r>
              <a:rPr lang="en-AU" dirty="0">
                <a:solidFill>
                  <a:srgbClr val="FFFF00"/>
                </a:solidFill>
              </a:rPr>
              <a:t> </a:t>
            </a:r>
            <a:r>
              <a:rPr lang="en-AU" dirty="0"/>
              <a:t>drawing on knowledge</a:t>
            </a:r>
            <a:r>
              <a:rPr lang="en-AU" dirty="0">
                <a:solidFill>
                  <a:srgbClr val="FFFF00"/>
                </a:solidFill>
              </a:rPr>
              <a:t> </a:t>
            </a:r>
            <a:r>
              <a:rPr lang="en-AU" dirty="0"/>
              <a:t>of </a:t>
            </a:r>
            <a:r>
              <a:rPr lang="en-AU" dirty="0">
                <a:solidFill>
                  <a:srgbClr val="FB7826"/>
                </a:solidFill>
              </a:rPr>
              <a:t>text organisation </a:t>
            </a:r>
            <a:r>
              <a:rPr lang="en-AU" dirty="0"/>
              <a:t>when interpreting texts containing</a:t>
            </a:r>
            <a:r>
              <a:rPr lang="en-AU" dirty="0">
                <a:solidFill>
                  <a:srgbClr val="FFFF00"/>
                </a:solidFill>
              </a:rPr>
              <a:t> </a:t>
            </a:r>
            <a:r>
              <a:rPr lang="en-AU" dirty="0">
                <a:solidFill>
                  <a:srgbClr val="FB7826"/>
                </a:solidFill>
              </a:rPr>
              <a:t>unfamiliar ideas and information.</a:t>
            </a:r>
            <a:endParaRPr lang="en-US" dirty="0">
              <a:solidFill>
                <a:srgbClr val="FB7826"/>
              </a:solidFill>
            </a:endParaRPr>
          </a:p>
        </p:txBody>
      </p:sp>
      <p:sp>
        <p:nvSpPr>
          <p:cNvPr id="33795" name="Title 4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830388"/>
          </a:xfrm>
        </p:spPr>
        <p:txBody>
          <a:bodyPr/>
          <a:lstStyle/>
          <a:p>
            <a:pPr eaLnBrk="1" hangingPunct="1"/>
            <a:r>
              <a:rPr lang="en-US" smtClean="0"/>
              <a:t>VELS LEVEL 4 </a:t>
            </a:r>
            <a:br>
              <a:rPr lang="en-US" smtClean="0"/>
            </a:br>
            <a:r>
              <a:rPr lang="en-US" smtClean="0"/>
              <a:t>Reading Statement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smtClean="0"/>
              <a:t>SHARED READING</a:t>
            </a:r>
          </a:p>
        </p:txBody>
      </p:sp>
      <p:sp>
        <p:nvSpPr>
          <p:cNvPr id="34819" name="Text Placeholder 4"/>
          <p:cNvSpPr>
            <a:spLocks noGrp="1"/>
          </p:cNvSpPr>
          <p:nvPr>
            <p:ph type="body" idx="1"/>
          </p:nvPr>
        </p:nvSpPr>
        <p:spPr>
          <a:xfrm>
            <a:off x="1000880" y="1377925"/>
            <a:ext cx="11052175" cy="2133600"/>
          </a:xfrm>
        </p:spPr>
        <p:txBody>
          <a:bodyPr/>
          <a:lstStyle/>
          <a:p>
            <a:r>
              <a:rPr lang="en-US" dirty="0" err="1" smtClean="0"/>
              <a:t>Modelled</a:t>
            </a:r>
            <a:r>
              <a:rPr lang="en-US" dirty="0" smtClean="0"/>
              <a:t> Session – </a:t>
            </a:r>
            <a:r>
              <a:rPr lang="en-US" i="1" dirty="0" smtClean="0"/>
              <a:t>Sunday Chutney </a:t>
            </a:r>
            <a:r>
              <a:rPr lang="en-US" dirty="0" smtClean="0"/>
              <a:t>by Aaron </a:t>
            </a:r>
            <a:r>
              <a:rPr lang="en-US" dirty="0" err="1" smtClean="0"/>
              <a:t>Blabey</a:t>
            </a:r>
            <a:endParaRPr lang="en-US" dirty="0" smtClean="0"/>
          </a:p>
          <a:p>
            <a:r>
              <a:rPr lang="en-US" dirty="0" smtClean="0"/>
              <a:t>Making inferences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485" y="1727741"/>
            <a:ext cx="11533189" cy="778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1429508" y="6092833"/>
            <a:ext cx="9717087" cy="346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ctr"/>
            <a:r>
              <a:rPr lang="en-AU" sz="7300" b="1" dirty="0" smtClean="0">
                <a:latin typeface="Bradley Hand ITC" pitchFamily="66" charset="0"/>
              </a:rPr>
              <a:t>Look for ‘hidden’ clues in the illustration s and text.</a:t>
            </a:r>
            <a:endParaRPr lang="en-AU" sz="73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897" y="1585913"/>
            <a:ext cx="12174538" cy="817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358070" y="5170916"/>
            <a:ext cx="9717087" cy="45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ctr"/>
            <a:r>
              <a:rPr lang="en-AU" sz="7300" b="1" dirty="0" smtClean="0">
                <a:latin typeface="Bradley Hand ITC" pitchFamily="66" charset="0"/>
              </a:rPr>
              <a:t>it helps </a:t>
            </a:r>
            <a:r>
              <a:rPr lang="en-AU" sz="7300" b="1" dirty="0" smtClean="0">
                <a:latin typeface="Bradley Hand ITC" pitchFamily="66" charset="0"/>
              </a:rPr>
              <a:t>us make inferences about the character’s feelings and actions</a:t>
            </a:r>
            <a:endParaRPr lang="en-AU" sz="7300" b="1" dirty="0"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250" y="1727740"/>
            <a:ext cx="11591925" cy="780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1523780" y="5198164"/>
            <a:ext cx="9717087" cy="45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ctr"/>
            <a:r>
              <a:rPr lang="en-AU" sz="7300" b="1" dirty="0">
                <a:latin typeface="Bradley Hand ITC" pitchFamily="66" charset="0"/>
              </a:rPr>
              <a:t>People who can </a:t>
            </a:r>
            <a:r>
              <a:rPr lang="en-AU" sz="7300" b="1" dirty="0" smtClean="0">
                <a:latin typeface="Bradley Hand ITC" pitchFamily="66" charset="0"/>
              </a:rPr>
              <a:t>explain how the clues help them to infer meaning in a text.</a:t>
            </a:r>
            <a:endParaRPr lang="en-AU" sz="7300" b="1" dirty="0"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Observation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318" y="2949561"/>
            <a:ext cx="11053762" cy="6324600"/>
          </a:xfrm>
        </p:spPr>
        <p:txBody>
          <a:bodyPr/>
          <a:lstStyle/>
          <a:p>
            <a:pPr marL="457200" indent="-228600" eaLnBrk="1" hangingPunct="1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en-US" sz="3200" dirty="0" smtClean="0">
                <a:solidFill>
                  <a:schemeClr val="tx1"/>
                </a:solidFill>
              </a:rPr>
              <a:t> </a:t>
            </a:r>
          </a:p>
          <a:p>
            <a:pPr marL="457200" indent="-228600" eaLnBrk="1" hangingPunct="1">
              <a:spcBef>
                <a:spcPts val="600"/>
              </a:spcBef>
              <a:buFontTx/>
              <a:buNone/>
              <a:tabLst>
                <a:tab pos="457200" algn="l"/>
              </a:tabLst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457200" indent="-228600" eaLnBrk="1" hangingPunct="1">
              <a:spcBef>
                <a:spcPts val="600"/>
              </a:spcBef>
              <a:tabLst>
                <a:tab pos="457200" algn="l"/>
              </a:tabLst>
            </a:pPr>
            <a:r>
              <a:rPr lang="en-US" sz="3200" dirty="0" smtClean="0">
                <a:solidFill>
                  <a:schemeClr val="tx1"/>
                </a:solidFill>
              </a:rPr>
              <a:t>Which classroom indicators were evident?</a:t>
            </a:r>
          </a:p>
          <a:p>
            <a:pPr marL="457200" indent="-228600" eaLnBrk="1" hangingPunct="1">
              <a:buFontTx/>
              <a:buNone/>
              <a:tabLst>
                <a:tab pos="457200" algn="l"/>
              </a:tabLst>
            </a:pPr>
            <a:endParaRPr lang="en-US" dirty="0" smtClean="0"/>
          </a:p>
          <a:p>
            <a:pPr marL="457200" indent="-228600" eaLnBrk="1" hangingPunct="1">
              <a:buFontTx/>
              <a:buNone/>
              <a:tabLst>
                <a:tab pos="457200" algn="l"/>
              </a:tabLst>
            </a:pPr>
            <a:endParaRPr lang="en-US" dirty="0" smtClean="0"/>
          </a:p>
          <a:p>
            <a:pPr marL="457200" indent="-228600" eaLnBrk="1" hangingPunct="1">
              <a:buFontTx/>
              <a:buNone/>
              <a:tabLst>
                <a:tab pos="457200" algn="l"/>
              </a:tabLst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Effective Reading Instruction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3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3600" dirty="0" smtClean="0"/>
              <a:t>Teachers must have: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600" dirty="0" smtClean="0"/>
          </a:p>
          <a:p>
            <a:pPr eaLnBrk="1" hangingPunct="1">
              <a:lnSpc>
                <a:spcPct val="80000"/>
              </a:lnSpc>
            </a:pPr>
            <a:r>
              <a:rPr lang="en-US" sz="3600" dirty="0" smtClean="0"/>
              <a:t>Knowledge of reading curriculum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600" dirty="0" smtClean="0"/>
          </a:p>
          <a:p>
            <a:pPr eaLnBrk="1" hangingPunct="1">
              <a:lnSpc>
                <a:spcPct val="80000"/>
              </a:lnSpc>
            </a:pPr>
            <a:r>
              <a:rPr lang="en-US" sz="3600" dirty="0" smtClean="0"/>
              <a:t>Knowledge about learners- What do they do and what do they know, at home and at school?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600" dirty="0" smtClean="0"/>
          </a:p>
          <a:p>
            <a:pPr eaLnBrk="1" hangingPunct="1">
              <a:lnSpc>
                <a:spcPct val="80000"/>
              </a:lnSpc>
            </a:pPr>
            <a:r>
              <a:rPr lang="en-US" sz="3600" dirty="0" smtClean="0"/>
              <a:t>Knowledge of instructional elements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600" dirty="0" smtClean="0"/>
          </a:p>
          <a:p>
            <a:pPr eaLnBrk="1" hangingPunct="1">
              <a:lnSpc>
                <a:spcPct val="80000"/>
              </a:lnSpc>
            </a:pPr>
            <a:r>
              <a:rPr lang="en-US" sz="3600" dirty="0" smtClean="0"/>
              <a:t>High expectations of all students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Observation 2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143756" y="2735247"/>
            <a:ext cx="11053762" cy="63246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</a:rPr>
              <a:t> What was the instructional focus? </a:t>
            </a:r>
          </a:p>
          <a:p>
            <a:pPr eaLnBrk="1" hangingPunct="1">
              <a:buFontTx/>
              <a:buNone/>
            </a:pPr>
            <a:endParaRPr lang="en-US" sz="3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sz="3200" dirty="0" smtClean="0">
                <a:solidFill>
                  <a:schemeClr val="tx1"/>
                </a:solidFill>
              </a:rPr>
              <a:t>Were the classroom indicators evident?</a:t>
            </a:r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4"/>
          <p:cNvSpPr txBox="1">
            <a:spLocks noChangeArrowheads="1"/>
          </p:cNvSpPr>
          <p:nvPr/>
        </p:nvSpPr>
        <p:spPr bwMode="auto">
          <a:xfrm>
            <a:off x="2538413" y="3201988"/>
            <a:ext cx="8382000" cy="2538412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300" b="1">
                <a:solidFill>
                  <a:schemeClr val="bg1"/>
                </a:solidFill>
              </a:rPr>
              <a:t>How does it look different across year levels?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138238" y="381000"/>
            <a:ext cx="11053762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defTabSz="1300163" eaLnBrk="1" hangingPunct="1"/>
            <a:r>
              <a:rPr lang="en-US" sz="4300" b="1">
                <a:solidFill>
                  <a:srgbClr val="008000"/>
                </a:solidFill>
              </a:rPr>
              <a:t>SHARED READING </a:t>
            </a:r>
            <a:br>
              <a:rPr lang="en-US" sz="4300" b="1">
                <a:solidFill>
                  <a:srgbClr val="008000"/>
                </a:solidFill>
              </a:rPr>
            </a:br>
            <a:r>
              <a:rPr lang="en-US" sz="2800" b="1">
                <a:solidFill>
                  <a:srgbClr val="008000"/>
                </a:solidFill>
              </a:rPr>
              <a:t>Classroom Indicators- Resources 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090613" y="1677988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Many short, enlarged print text </a:t>
            </a:r>
            <a:r>
              <a:rPr lang="en-AU" sz="3300" dirty="0" smtClean="0">
                <a:solidFill>
                  <a:srgbClr val="4B4B4B"/>
                </a:solidFill>
              </a:rPr>
              <a:t>selections: </a:t>
            </a:r>
            <a:endParaRPr lang="en-AU" sz="3300" dirty="0">
              <a:solidFill>
                <a:srgbClr val="4B4B4B"/>
              </a:solidFill>
            </a:endParaRPr>
          </a:p>
          <a:p>
            <a:pPr marL="1057275" lvl="1" indent="-406400" defTabSz="1300163" eaLnBrk="1" hangingPunct="1">
              <a:spcBef>
                <a:spcPct val="20000"/>
              </a:spcBef>
              <a:buSzPct val="60000"/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charts – </a:t>
            </a:r>
            <a:r>
              <a:rPr lang="en-AU" sz="3300" dirty="0" smtClean="0">
                <a:solidFill>
                  <a:srgbClr val="4B4B4B"/>
                </a:solidFill>
              </a:rPr>
              <a:t>short, </a:t>
            </a:r>
            <a:r>
              <a:rPr lang="en-AU" sz="3300" dirty="0">
                <a:solidFill>
                  <a:srgbClr val="4B4B4B"/>
                </a:solidFill>
              </a:rPr>
              <a:t>factual and narrative  </a:t>
            </a:r>
          </a:p>
          <a:p>
            <a:pPr marL="1057275" lvl="1" indent="-406400" defTabSz="1300163" eaLnBrk="1" hangingPunct="1">
              <a:spcBef>
                <a:spcPct val="20000"/>
              </a:spcBef>
              <a:buSzPct val="60000"/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text selections e g. science </a:t>
            </a:r>
            <a:r>
              <a:rPr lang="en-AU" sz="3300" dirty="0" smtClean="0">
                <a:solidFill>
                  <a:srgbClr val="4B4B4B"/>
                </a:solidFill>
              </a:rPr>
              <a:t>experiments, </a:t>
            </a:r>
            <a:r>
              <a:rPr lang="en-AU" sz="3300" dirty="0">
                <a:solidFill>
                  <a:srgbClr val="4B4B4B"/>
                </a:solidFill>
              </a:rPr>
              <a:t>newspaper reports, magazines and current affairs websites</a:t>
            </a:r>
          </a:p>
          <a:p>
            <a:pPr marL="1057275" lvl="1" indent="-406400" defTabSz="1300163" eaLnBrk="1" hangingPunct="1">
              <a:spcBef>
                <a:spcPct val="20000"/>
              </a:spcBef>
              <a:buSzPct val="60000"/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songs, chants, poems and rhymes</a:t>
            </a:r>
          </a:p>
          <a:p>
            <a:pPr marL="1057275" lvl="1" indent="-406400" defTabSz="1300163" eaLnBrk="1" hangingPunct="1">
              <a:spcBef>
                <a:spcPct val="20000"/>
              </a:spcBef>
              <a:buSzPct val="60000"/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big books – all text </a:t>
            </a:r>
            <a:r>
              <a:rPr lang="en-AU" sz="3300" dirty="0" smtClean="0">
                <a:solidFill>
                  <a:srgbClr val="4B4B4B"/>
                </a:solidFill>
              </a:rPr>
              <a:t>types.</a:t>
            </a:r>
            <a:endParaRPr lang="en-AU" sz="33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Enlarged texts and charts well displayed in easily accessible </a:t>
            </a:r>
            <a:r>
              <a:rPr lang="en-AU" sz="3300" dirty="0" smtClean="0">
                <a:solidFill>
                  <a:srgbClr val="4B4B4B"/>
                </a:solidFill>
              </a:rPr>
              <a:t>storage.</a:t>
            </a:r>
            <a:endParaRPr lang="en-AU" sz="33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300" dirty="0">
                <a:solidFill>
                  <a:srgbClr val="4B4B4B"/>
                </a:solidFill>
              </a:rPr>
              <a:t>Interactive whiteboard, data projector </a:t>
            </a:r>
            <a:r>
              <a:rPr lang="en-AU" sz="3300" dirty="0" smtClean="0">
                <a:solidFill>
                  <a:srgbClr val="4B4B4B"/>
                </a:solidFill>
              </a:rPr>
              <a:t>or </a:t>
            </a:r>
            <a:r>
              <a:rPr lang="en-AU" sz="3300" dirty="0">
                <a:solidFill>
                  <a:srgbClr val="4B4B4B"/>
                </a:solidFill>
              </a:rPr>
              <a:t>overhead </a:t>
            </a:r>
            <a:r>
              <a:rPr lang="en-AU" sz="3300" dirty="0" smtClean="0">
                <a:solidFill>
                  <a:srgbClr val="4B4B4B"/>
                </a:solidFill>
              </a:rPr>
              <a:t>projector.</a:t>
            </a:r>
            <a:endParaRPr lang="en-AU" sz="33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</a:pPr>
            <a:endParaRPr lang="en-US" sz="3300" dirty="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3" y="992188"/>
            <a:ext cx="11087100" cy="7847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9939" name="Right Arrow 2"/>
          <p:cNvSpPr>
            <a:spLocks noChangeArrowheads="1"/>
          </p:cNvSpPr>
          <p:nvPr/>
        </p:nvSpPr>
        <p:spPr bwMode="auto">
          <a:xfrm>
            <a:off x="2157413" y="5487988"/>
            <a:ext cx="2667000" cy="990600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/>
          </p:cNvSpPr>
          <p:nvPr/>
        </p:nvSpPr>
        <p:spPr bwMode="auto">
          <a:xfrm>
            <a:off x="929442" y="1949429"/>
            <a:ext cx="11049000" cy="6705600"/>
          </a:xfrm>
          <a:prstGeom prst="rect">
            <a:avLst/>
          </a:prstGeom>
          <a:noFill/>
          <a:ln w="25400">
            <a:miter lim="800000"/>
            <a:headEnd/>
            <a:tailEnd/>
          </a:ln>
        </p:spPr>
        <p:txBody>
          <a:bodyPr/>
          <a:lstStyle/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Breakthrough         </a:t>
            </a:r>
            <a:r>
              <a:rPr lang="en-AU" sz="1700" dirty="0" err="1" smtClean="0">
                <a:solidFill>
                  <a:srgbClr val="44422C"/>
                </a:solidFill>
                <a:sym typeface="Optima" pitchFamily="-111" charset="0"/>
              </a:rPr>
              <a:t>Fullan</a:t>
            </a:r>
            <a:r>
              <a:rPr lang="en-AU" sz="1700" dirty="0" smtClean="0">
                <a:solidFill>
                  <a:srgbClr val="44422C"/>
                </a:solidFill>
                <a:sym typeface="Optima" pitchFamily="-111" charset="0"/>
              </a:rPr>
              <a:t>, </a:t>
            </a:r>
            <a:r>
              <a:rPr lang="en-AU" sz="1700" dirty="0">
                <a:solidFill>
                  <a:srgbClr val="44422C"/>
                </a:solidFill>
                <a:sym typeface="Optima" pitchFamily="-111" charset="0"/>
              </a:rPr>
              <a:t>Hill and </a:t>
            </a:r>
            <a:r>
              <a:rPr lang="en-AU" sz="1700" dirty="0" err="1" smtClean="0">
                <a:solidFill>
                  <a:srgbClr val="44422C"/>
                </a:solidFill>
                <a:sym typeface="Optima" pitchFamily="-111" charset="0"/>
              </a:rPr>
              <a:t>Crevola</a:t>
            </a:r>
            <a:endParaRPr lang="en-AU" sz="15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Teaching for </a:t>
            </a:r>
            <a:r>
              <a:rPr lang="en-AU" sz="2600" dirty="0" smtClean="0">
                <a:solidFill>
                  <a:srgbClr val="44422C"/>
                </a:solidFill>
                <a:sym typeface="Optima" pitchFamily="-111" charset="0"/>
              </a:rPr>
              <a:t>Comprehending and </a:t>
            </a: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Fluency     </a:t>
            </a:r>
            <a:r>
              <a:rPr lang="en-AU" sz="1700" dirty="0" err="1">
                <a:solidFill>
                  <a:srgbClr val="44422C"/>
                </a:solidFill>
                <a:sym typeface="Optima" pitchFamily="-111" charset="0"/>
              </a:rPr>
              <a:t>Fountas</a:t>
            </a:r>
            <a:r>
              <a:rPr lang="en-AU" sz="1700" dirty="0">
                <a:solidFill>
                  <a:srgbClr val="44422C"/>
                </a:solidFill>
                <a:sym typeface="Optima" pitchFamily="-111" charset="0"/>
              </a:rPr>
              <a:t> and </a:t>
            </a:r>
            <a:r>
              <a:rPr lang="en-AU" sz="1700" dirty="0" err="1">
                <a:solidFill>
                  <a:srgbClr val="44422C"/>
                </a:solidFill>
                <a:sym typeface="Optima" pitchFamily="-111" charset="0"/>
              </a:rPr>
              <a:t>Pinnell</a:t>
            </a:r>
            <a:endParaRPr lang="en-AU" sz="17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Western Australia First Steps Second Edition</a:t>
            </a: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Effective Literacy Practice 1-4 and 5-8       </a:t>
            </a:r>
            <a:r>
              <a:rPr lang="en-AU" sz="1700" dirty="0">
                <a:solidFill>
                  <a:srgbClr val="44422C"/>
                </a:solidFill>
                <a:sym typeface="Optima" pitchFamily="-111" charset="0"/>
              </a:rPr>
              <a:t>NZ Ministry of Education</a:t>
            </a:r>
            <a:endParaRPr lang="en-AU" sz="2600" i="1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Victorian Essential Learning Standards      </a:t>
            </a:r>
            <a:r>
              <a:rPr lang="en-AU" sz="1700" dirty="0">
                <a:solidFill>
                  <a:srgbClr val="44422C"/>
                </a:solidFill>
                <a:sym typeface="Optima" pitchFamily="-111" charset="0"/>
              </a:rPr>
              <a:t>DEECD</a:t>
            </a: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Becoming Literate   </a:t>
            </a:r>
            <a:r>
              <a:rPr lang="en-AU" sz="1800" dirty="0" smtClean="0">
                <a:solidFill>
                  <a:srgbClr val="44422C"/>
                </a:solidFill>
                <a:sym typeface="Optima" pitchFamily="-111" charset="0"/>
              </a:rPr>
              <a:t>Clay</a:t>
            </a:r>
            <a:endParaRPr lang="en-AU" sz="26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2600" dirty="0">
                <a:solidFill>
                  <a:srgbClr val="44422C"/>
                </a:solidFill>
                <a:sym typeface="Optima" pitchFamily="-111" charset="0"/>
              </a:rPr>
              <a:t>Pearson</a:t>
            </a:r>
            <a:endParaRPr lang="en-AU" sz="17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</a:pPr>
            <a:endParaRPr lang="en-AU" sz="17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2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AU" sz="1600" dirty="0">
                <a:solidFill>
                  <a:srgbClr val="44422C"/>
                </a:solidFill>
                <a:sym typeface="Optima" pitchFamily="-111" charset="0"/>
                <a:hlinkClick r:id="rId2"/>
              </a:rPr>
              <a:t>www.education.vic.gov.au/studentlearning</a:t>
            </a:r>
            <a:r>
              <a:rPr lang="en-AU" sz="1600" u="sng" dirty="0">
                <a:solidFill>
                  <a:srgbClr val="44422C"/>
                </a:solidFill>
                <a:sym typeface="Optima" pitchFamily="-111" charset="0"/>
                <a:hlinkClick r:id="rId2"/>
              </a:rPr>
              <a:t>/</a:t>
            </a:r>
            <a:r>
              <a:rPr lang="en-AU" sz="1600" u="sng" dirty="0">
                <a:solidFill>
                  <a:srgbClr val="009999"/>
                </a:solidFill>
                <a:sym typeface="Optima" pitchFamily="-111" charset="0"/>
              </a:rPr>
              <a:t>teachingresources/english/literacy/default.htm</a:t>
            </a:r>
            <a:endParaRPr lang="en-US" sz="1600" u="sng" dirty="0">
              <a:solidFill>
                <a:srgbClr val="009999"/>
              </a:solidFill>
              <a:sym typeface="Optima" pitchFamily="-111" charset="0"/>
            </a:endParaRPr>
          </a:p>
        </p:txBody>
      </p:sp>
      <p:sp>
        <p:nvSpPr>
          <p:cNvPr id="40963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Resources</a:t>
            </a:r>
          </a:p>
        </p:txBody>
      </p:sp>
      <p:sp>
        <p:nvSpPr>
          <p:cNvPr id="41987" name="Rectangle 3"/>
          <p:cNvSpPr txBox="1">
            <a:spLocks/>
          </p:cNvSpPr>
          <p:nvPr/>
        </p:nvSpPr>
        <p:spPr bwMode="auto">
          <a:xfrm>
            <a:off x="1014413" y="1754188"/>
            <a:ext cx="11049000" cy="5867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/>
          <a:lstStyle/>
          <a:p>
            <a:pPr marL="738188" indent="-446088" eaLnBrk="1" hangingPunct="1">
              <a:lnSpc>
                <a:spcPct val="9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US" sz="2600" dirty="0">
                <a:solidFill>
                  <a:srgbClr val="44422C"/>
                </a:solidFill>
                <a:sym typeface="Optima" pitchFamily="-111" charset="0"/>
              </a:rPr>
              <a:t>Catching onto </a:t>
            </a:r>
            <a:r>
              <a:rPr lang="en-US" sz="2600" dirty="0" smtClean="0">
                <a:solidFill>
                  <a:srgbClr val="44422C"/>
                </a:solidFill>
                <a:sym typeface="Optima" pitchFamily="-111" charset="0"/>
              </a:rPr>
              <a:t>Comprehension (Pearson)</a:t>
            </a:r>
            <a:endParaRPr lang="en-US" sz="26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9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US" sz="2600" dirty="0">
                <a:solidFill>
                  <a:srgbClr val="44422C"/>
                </a:solidFill>
                <a:sym typeface="Optima" pitchFamily="-111" charset="0"/>
              </a:rPr>
              <a:t>NAPLAN </a:t>
            </a:r>
            <a:r>
              <a:rPr lang="en-US" sz="2600" dirty="0" smtClean="0">
                <a:solidFill>
                  <a:srgbClr val="44422C"/>
                </a:solidFill>
                <a:sym typeface="Optima" pitchFamily="-111" charset="0"/>
              </a:rPr>
              <a:t>and </a:t>
            </a:r>
            <a:r>
              <a:rPr lang="en-US" sz="2600" dirty="0" smtClean="0">
                <a:solidFill>
                  <a:srgbClr val="44422C"/>
                </a:solidFill>
                <a:sym typeface="Optima" pitchFamily="-111" charset="0"/>
              </a:rPr>
              <a:t>AIM </a:t>
            </a:r>
            <a:r>
              <a:rPr lang="en-US" sz="2600" dirty="0">
                <a:solidFill>
                  <a:srgbClr val="44422C"/>
                </a:solidFill>
                <a:sym typeface="Optima" pitchFamily="-111" charset="0"/>
              </a:rPr>
              <a:t>resources</a:t>
            </a:r>
          </a:p>
          <a:p>
            <a:pPr marL="738188" indent="-446088" eaLnBrk="1" hangingPunct="1">
              <a:lnSpc>
                <a:spcPct val="9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US" sz="2600" dirty="0">
                <a:solidFill>
                  <a:srgbClr val="44422C"/>
                </a:solidFill>
                <a:sym typeface="Optima" pitchFamily="-111" charset="0"/>
              </a:rPr>
              <a:t>PROBE texts</a:t>
            </a:r>
          </a:p>
          <a:p>
            <a:pPr marL="738188" indent="-446088" eaLnBrk="1" hangingPunct="1">
              <a:lnSpc>
                <a:spcPct val="9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US" sz="2600" dirty="0" err="1">
                <a:solidFill>
                  <a:srgbClr val="44422C"/>
                </a:solidFill>
                <a:sym typeface="Optima" pitchFamily="-111" charset="0"/>
              </a:rPr>
              <a:t>Skyrider</a:t>
            </a:r>
            <a:r>
              <a:rPr lang="en-US" sz="2600" dirty="0">
                <a:solidFill>
                  <a:srgbClr val="44422C"/>
                </a:solidFill>
                <a:sym typeface="Optima" pitchFamily="-111" charset="0"/>
              </a:rPr>
              <a:t> Shared Reading </a:t>
            </a:r>
            <a:r>
              <a:rPr lang="en-US" sz="2600" dirty="0" smtClean="0">
                <a:solidFill>
                  <a:srgbClr val="44422C"/>
                </a:solidFill>
                <a:sym typeface="Optima" pitchFamily="-111" charset="0"/>
              </a:rPr>
              <a:t>Kit</a:t>
            </a:r>
            <a:endParaRPr lang="en-US" sz="2600" dirty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9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US" sz="2600" dirty="0">
                <a:solidFill>
                  <a:srgbClr val="44422C"/>
                </a:solidFill>
                <a:sym typeface="Optima" pitchFamily="-111" charset="0"/>
              </a:rPr>
              <a:t>Time for Kids website- </a:t>
            </a:r>
            <a:r>
              <a:rPr lang="en-US" sz="2600" dirty="0">
                <a:solidFill>
                  <a:srgbClr val="44422C"/>
                </a:solidFill>
                <a:sym typeface="Optima" pitchFamily="-111" charset="0"/>
                <a:hlinkClick r:id="rId2"/>
              </a:rPr>
              <a:t>http://www.timeforkids.com/TFK</a:t>
            </a:r>
            <a:r>
              <a:rPr lang="en-US" sz="2600" dirty="0" smtClean="0">
                <a:solidFill>
                  <a:srgbClr val="44422C"/>
                </a:solidFill>
                <a:sym typeface="Optima" pitchFamily="-111" charset="0"/>
                <a:hlinkClick r:id="rId2"/>
              </a:rPr>
              <a:t>/</a:t>
            </a:r>
            <a:endParaRPr lang="en-US" sz="2600" dirty="0" smtClean="0">
              <a:solidFill>
                <a:srgbClr val="44422C"/>
              </a:solidFill>
              <a:sym typeface="Optima" pitchFamily="-111" charset="0"/>
            </a:endParaRPr>
          </a:p>
          <a:p>
            <a:pPr marL="738188" indent="-446088" eaLnBrk="1" hangingPunct="1">
              <a:lnSpc>
                <a:spcPct val="90000"/>
              </a:lnSpc>
              <a:spcBef>
                <a:spcPts val="4000"/>
              </a:spcBef>
              <a:buSzPct val="125000"/>
              <a:buFont typeface="Optima" pitchFamily="-111" charset="0"/>
              <a:buChar char="•"/>
            </a:pPr>
            <a:r>
              <a:rPr lang="en-US" sz="2600" dirty="0" smtClean="0">
                <a:solidFill>
                  <a:srgbClr val="44422C"/>
                </a:solidFill>
                <a:sym typeface="Optima" pitchFamily="-111" charset="0"/>
              </a:rPr>
              <a:t>The world wide web!</a:t>
            </a:r>
            <a:endParaRPr lang="en-US" sz="2600" dirty="0">
              <a:solidFill>
                <a:srgbClr val="44422C"/>
              </a:solidFill>
              <a:sym typeface="Optima" pitchFamily="-11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Reading Curriculum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reading process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Comprehension strategies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Vocabulary: affected by world knowledge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Fluency: expression, phrasing, rate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Decoding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Response to reading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Text selection: </a:t>
            </a:r>
            <a:r>
              <a:rPr lang="en-US" dirty="0" smtClean="0"/>
              <a:t>‘just right’ </a:t>
            </a:r>
            <a:r>
              <a:rPr lang="en-US" dirty="0" smtClean="0"/>
              <a:t>texts for Independent Reading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 bwMode="auto">
          <a:xfrm>
            <a:off x="1138238" y="381000"/>
            <a:ext cx="11053762" cy="838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algn="ctr" defTabSz="1300163" eaLnBrk="1" hangingPunct="1"/>
            <a:r>
              <a:rPr lang="en-US" sz="4300" b="1">
                <a:solidFill>
                  <a:srgbClr val="FFFFFF"/>
                </a:solidFill>
              </a:rPr>
              <a:t>LITERACY ELEMENTS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100013" y="1677988"/>
            <a:ext cx="5449887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Read Aloud</a:t>
            </a:r>
          </a:p>
          <a:p>
            <a:pPr marL="487363" indent="-487363" defTabSz="1300163" eaLnBrk="1" hangingPunct="1">
              <a:spcBef>
                <a:spcPct val="20000"/>
              </a:spcBef>
            </a:pPr>
            <a:r>
              <a:rPr lang="en-AU" sz="3700">
                <a:solidFill>
                  <a:srgbClr val="4B4B4B"/>
                </a:solidFill>
              </a:rPr>
              <a:t>	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Shared Reading</a:t>
            </a:r>
          </a:p>
          <a:p>
            <a:pPr marL="487363" indent="-487363" defTabSz="1300163" eaLnBrk="1" hangingPunct="1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Guided Reading</a:t>
            </a:r>
          </a:p>
          <a:p>
            <a:pPr marL="487363" indent="-487363" defTabSz="1300163" eaLnBrk="1" hangingPunct="1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Independent Reading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endParaRPr lang="en-US" sz="2800">
              <a:solidFill>
                <a:srgbClr val="4B4B4B"/>
              </a:solidFill>
            </a:endParaRPr>
          </a:p>
        </p:txBody>
      </p:sp>
      <p:sp>
        <p:nvSpPr>
          <p:cNvPr id="23556" name="Up-Down Arrow 4"/>
          <p:cNvSpPr>
            <a:spLocks noChangeArrowheads="1"/>
          </p:cNvSpPr>
          <p:nvPr/>
        </p:nvSpPr>
        <p:spPr bwMode="auto">
          <a:xfrm>
            <a:off x="5281613" y="1373188"/>
            <a:ext cx="2743200" cy="5943600"/>
          </a:xfrm>
          <a:prstGeom prst="upDownArrow">
            <a:avLst>
              <a:gd name="adj1" fmla="val 50000"/>
              <a:gd name="adj2" fmla="val 50004"/>
            </a:avLst>
          </a:prstGeom>
          <a:solidFill>
            <a:srgbClr val="008000">
              <a:alpha val="8901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400" b="1">
                <a:solidFill>
                  <a:srgbClr val="FFFFFF"/>
                </a:solidFill>
              </a:rPr>
              <a:t>SPEAKING &amp; LISTENING</a:t>
            </a: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endParaRPr lang="en-US" sz="1400">
              <a:solidFill>
                <a:srgbClr val="FFFFFF"/>
              </a:solidFill>
            </a:endParaRPr>
          </a:p>
          <a:p>
            <a:pPr algn="ctr"/>
            <a:r>
              <a:rPr lang="en-US" sz="1300" b="1">
                <a:solidFill>
                  <a:srgbClr val="FFFFFF"/>
                </a:solidFill>
              </a:rPr>
              <a:t>OBSERVATION</a:t>
            </a:r>
          </a:p>
          <a:p>
            <a:pPr algn="ctr"/>
            <a:r>
              <a:rPr lang="en-US" sz="1300" b="1">
                <a:solidFill>
                  <a:srgbClr val="FFFFFF"/>
                </a:solidFill>
              </a:rPr>
              <a:t>&amp;</a:t>
            </a:r>
          </a:p>
          <a:p>
            <a:pPr algn="ctr"/>
            <a:r>
              <a:rPr lang="en-US" sz="1300" b="1">
                <a:solidFill>
                  <a:srgbClr val="FFFFFF"/>
                </a:solidFill>
              </a:rPr>
              <a:t>ASSESSMENT</a:t>
            </a:r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7907338" y="1677988"/>
            <a:ext cx="50958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Write Aloud</a:t>
            </a:r>
          </a:p>
          <a:p>
            <a:pPr marL="487363" indent="-487363" defTabSz="1300163" eaLnBrk="1" hangingPunct="1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Shared Writing</a:t>
            </a:r>
          </a:p>
          <a:p>
            <a:pPr marL="487363" indent="-487363" defTabSz="1300163" eaLnBrk="1" hangingPunct="1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Guided Writing</a:t>
            </a:r>
          </a:p>
          <a:p>
            <a:pPr marL="487363" indent="-487363" defTabSz="1300163" eaLnBrk="1" hangingPunct="1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Independent Writing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endParaRPr lang="en-US" sz="280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 txBox="1">
            <a:spLocks noChangeArrowheads="1"/>
          </p:cNvSpPr>
          <p:nvPr/>
        </p:nvSpPr>
        <p:spPr bwMode="auto">
          <a:xfrm>
            <a:off x="862013" y="382588"/>
            <a:ext cx="11277600" cy="1143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4300" b="1">
                <a:solidFill>
                  <a:srgbClr val="FFFFFF"/>
                </a:solidFill>
              </a:rPr>
              <a:t>GRADUAL RELEASE OF RESPONSIBILITY</a:t>
            </a:r>
          </a:p>
        </p:txBody>
      </p:sp>
      <p:sp>
        <p:nvSpPr>
          <p:cNvPr id="24580" name="Text Box 39"/>
          <p:cNvSpPr txBox="1">
            <a:spLocks noChangeArrowheads="1"/>
          </p:cNvSpPr>
          <p:nvPr/>
        </p:nvSpPr>
        <p:spPr bwMode="auto">
          <a:xfrm>
            <a:off x="2767013" y="2957513"/>
            <a:ext cx="1676400" cy="2362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MODELLING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demonstrates and explains the literacy focus being taught. This is achieved by thinking aloud the mental processes and modelling the reading, writing, speaking and listening</a:t>
            </a:r>
          </a:p>
        </p:txBody>
      </p:sp>
      <p:sp>
        <p:nvSpPr>
          <p:cNvPr id="24581" name="Text Box 41"/>
          <p:cNvSpPr txBox="1">
            <a:spLocks noChangeArrowheads="1"/>
          </p:cNvSpPr>
          <p:nvPr/>
        </p:nvSpPr>
        <p:spPr bwMode="auto">
          <a:xfrm>
            <a:off x="2767013" y="5624513"/>
            <a:ext cx="1676400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The student participates by actively attending to the demonstrations</a:t>
            </a:r>
          </a:p>
        </p:txBody>
      </p:sp>
      <p:sp>
        <p:nvSpPr>
          <p:cNvPr id="24582" name="Text Box 44"/>
          <p:cNvSpPr txBox="1">
            <a:spLocks noChangeArrowheads="1"/>
          </p:cNvSpPr>
          <p:nvPr/>
        </p:nvSpPr>
        <p:spPr bwMode="auto">
          <a:xfrm>
            <a:off x="4976813" y="2957513"/>
            <a:ext cx="1676400" cy="1800225"/>
          </a:xfrm>
          <a:prstGeom prst="rect">
            <a:avLst/>
          </a:prstGeom>
          <a:solidFill>
            <a:srgbClr val="008000">
              <a:alpha val="83920"/>
            </a:srgb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SHARING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continues to demonstrate the literacy focus, encouraging students to contribute ideas and information</a:t>
            </a:r>
          </a:p>
        </p:txBody>
      </p:sp>
      <p:sp>
        <p:nvSpPr>
          <p:cNvPr id="24583" name="Text Box 45"/>
          <p:cNvSpPr txBox="1">
            <a:spLocks noChangeArrowheads="1"/>
          </p:cNvSpPr>
          <p:nvPr/>
        </p:nvSpPr>
        <p:spPr bwMode="auto">
          <a:xfrm>
            <a:off x="4976813" y="5243513"/>
            <a:ext cx="1676400" cy="1439862"/>
          </a:xfrm>
          <a:prstGeom prst="rect">
            <a:avLst/>
          </a:prstGeom>
          <a:solidFill>
            <a:srgbClr val="008000">
              <a:alpha val="83920"/>
            </a:srgb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Students contribute ideas and begin to practise the use of the literacy focus in whole class situations</a:t>
            </a:r>
          </a:p>
        </p:txBody>
      </p:sp>
      <p:sp>
        <p:nvSpPr>
          <p:cNvPr id="24584" name="Text Box 46"/>
          <p:cNvSpPr txBox="1">
            <a:spLocks noChangeArrowheads="1"/>
          </p:cNvSpPr>
          <p:nvPr/>
        </p:nvSpPr>
        <p:spPr bwMode="auto">
          <a:xfrm>
            <a:off x="7262813" y="2957513"/>
            <a:ext cx="1676400" cy="14398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GUIDING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provides scaffolds for students to use the literacy focus. Teacher provides feedback</a:t>
            </a:r>
            <a:endParaRPr lang="en-US" sz="1100"/>
          </a:p>
        </p:txBody>
      </p:sp>
      <p:sp>
        <p:nvSpPr>
          <p:cNvPr id="24585" name="Text Box 47"/>
          <p:cNvSpPr txBox="1">
            <a:spLocks noChangeArrowheads="1"/>
          </p:cNvSpPr>
          <p:nvPr/>
        </p:nvSpPr>
        <p:spPr bwMode="auto">
          <a:xfrm>
            <a:off x="7262813" y="4938713"/>
            <a:ext cx="1676400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Students work with help from the teacher and peers to practise the use of the literacy focus</a:t>
            </a:r>
            <a:endParaRPr lang="en-US"/>
          </a:p>
        </p:txBody>
      </p:sp>
      <p:sp>
        <p:nvSpPr>
          <p:cNvPr id="24586" name="Text Box 49"/>
          <p:cNvSpPr txBox="1">
            <a:spLocks noChangeArrowheads="1"/>
          </p:cNvSpPr>
          <p:nvPr/>
        </p:nvSpPr>
        <p:spPr bwMode="auto">
          <a:xfrm>
            <a:off x="9548813" y="2957513"/>
            <a:ext cx="1676400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APPLYING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offers support and encouragement when necessary</a:t>
            </a:r>
          </a:p>
        </p:txBody>
      </p:sp>
      <p:sp>
        <p:nvSpPr>
          <p:cNvPr id="24587" name="Text Box 50"/>
          <p:cNvSpPr txBox="1">
            <a:spLocks noChangeArrowheads="1"/>
          </p:cNvSpPr>
          <p:nvPr/>
        </p:nvSpPr>
        <p:spPr bwMode="auto">
          <a:xfrm>
            <a:off x="9548813" y="4557713"/>
            <a:ext cx="1676400" cy="2159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The student works independently to apply the use of literacy focus</a:t>
            </a:r>
            <a:endParaRPr lang="en-US" sz="1100"/>
          </a:p>
        </p:txBody>
      </p:sp>
      <p:sp>
        <p:nvSpPr>
          <p:cNvPr id="24588" name="Text Box 53"/>
          <p:cNvSpPr txBox="1">
            <a:spLocks noChangeArrowheads="1"/>
          </p:cNvSpPr>
          <p:nvPr/>
        </p:nvSpPr>
        <p:spPr bwMode="auto">
          <a:xfrm>
            <a:off x="1700213" y="2424113"/>
            <a:ext cx="866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/>
              <a:t>Role of the teacher</a:t>
            </a:r>
          </a:p>
        </p:txBody>
      </p:sp>
      <p:sp>
        <p:nvSpPr>
          <p:cNvPr id="24589" name="Text Box 55"/>
          <p:cNvSpPr txBox="1">
            <a:spLocks noChangeArrowheads="1"/>
          </p:cNvSpPr>
          <p:nvPr/>
        </p:nvSpPr>
        <p:spPr bwMode="auto">
          <a:xfrm>
            <a:off x="1643822" y="6878651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Role of the student</a:t>
            </a:r>
          </a:p>
        </p:txBody>
      </p:sp>
      <p:sp>
        <p:nvSpPr>
          <p:cNvPr id="24590" name="Text Box 59"/>
          <p:cNvSpPr txBox="1">
            <a:spLocks noChangeArrowheads="1"/>
          </p:cNvSpPr>
          <p:nvPr/>
        </p:nvSpPr>
        <p:spPr bwMode="auto">
          <a:xfrm>
            <a:off x="8151813" y="6824663"/>
            <a:ext cx="3457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AU" sz="900" b="1"/>
              <a:t>Pearson &amp; Gallagher</a:t>
            </a:r>
          </a:p>
        </p:txBody>
      </p:sp>
      <p:sp>
        <p:nvSpPr>
          <p:cNvPr id="24591" name="Text Box 63"/>
          <p:cNvSpPr txBox="1">
            <a:spLocks noChangeArrowheads="1"/>
          </p:cNvSpPr>
          <p:nvPr/>
        </p:nvSpPr>
        <p:spPr bwMode="auto">
          <a:xfrm rot="-5400000">
            <a:off x="267495" y="4695031"/>
            <a:ext cx="3744912" cy="26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100" b="1"/>
              <a:t>DEGREE OF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3" y="992188"/>
            <a:ext cx="11087100" cy="7847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PAIRED VERBAL FLUENCY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38188" eaLnBrk="1" hangingPunct="1">
              <a:buFont typeface="Helvetica" pitchFamily="-111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Work in pairs</a:t>
            </a:r>
          </a:p>
          <a:p>
            <a:pPr marL="738188" eaLnBrk="1" hangingPunct="1">
              <a:buFont typeface="Helvetica" pitchFamily="-111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Person A  tells Person B everything s/he knows about the topic for about a minute, while number two listens carefully. </a:t>
            </a:r>
          </a:p>
          <a:p>
            <a:pPr marL="738188" eaLnBrk="1" hangingPunct="1">
              <a:buFont typeface="Helvetica" pitchFamily="-111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After the minute is up, Person B tells Person A everything s/he knows about the topic without repeating any ideas for 45 seconds.</a:t>
            </a:r>
          </a:p>
          <a:p>
            <a:pPr marL="738188" eaLnBrk="1" hangingPunct="1">
              <a:buFont typeface="Helvetica" pitchFamily="-111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This will be repeated for another two rounds, with a shorter amount of time allocated to each round (30 seconds and 15 seconds). </a:t>
            </a:r>
          </a:p>
          <a:p>
            <a:pPr marL="738188" eaLnBrk="1" hangingPunct="1">
              <a:buFont typeface="Helvetica" pitchFamily="-111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Finally Person B will briefly paraphrase the conversation with the rest of the group.</a:t>
            </a:r>
          </a:p>
          <a:p>
            <a:pPr marL="738188"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2538413" y="3201988"/>
            <a:ext cx="8382000" cy="1724025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300" b="1">
                <a:solidFill>
                  <a:srgbClr val="FFFFFF"/>
                </a:solidFill>
              </a:rPr>
              <a:t>What is Shared Reading? </a:t>
            </a:r>
          </a:p>
          <a:p>
            <a:pPr algn="ctr"/>
            <a:r>
              <a:rPr lang="en-US" sz="5300" b="1">
                <a:solidFill>
                  <a:srgbClr val="FFFFFF"/>
                </a:solidFill>
              </a:rPr>
              <a:t>What is its purpose?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 bwMode="auto">
          <a:xfrm>
            <a:off x="1166813" y="458788"/>
            <a:ext cx="11053762" cy="838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defTabSz="1300163" eaLnBrk="1" hangingPunct="1"/>
            <a:r>
              <a:rPr lang="en-US" sz="4300" b="1">
                <a:solidFill>
                  <a:srgbClr val="FFFFFF"/>
                </a:solidFill>
              </a:rPr>
              <a:t>SHARED READING                  </a:t>
            </a:r>
            <a:r>
              <a:rPr lang="en-US" sz="4300" b="1">
                <a:solidFill>
                  <a:srgbClr val="A6A6A6"/>
                </a:solidFill>
              </a:rPr>
              <a:t>Description</a:t>
            </a:r>
            <a:r>
              <a:rPr lang="en-US" sz="4300" b="1">
                <a:solidFill>
                  <a:srgbClr val="FB7826"/>
                </a:solidFill>
              </a:rPr>
              <a:t/>
            </a:r>
            <a:br>
              <a:rPr lang="en-US" sz="4300" b="1">
                <a:solidFill>
                  <a:srgbClr val="FB7826"/>
                </a:solidFill>
              </a:rPr>
            </a:br>
            <a:endParaRPr lang="en-US" sz="4300" b="1">
              <a:solidFill>
                <a:srgbClr val="FB7826"/>
              </a:solidFill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 bwMode="auto">
          <a:xfrm>
            <a:off x="1090613" y="1754188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Shared Reading is whole class teaching in a </a:t>
            </a: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supportive environment, using enlarged print and </a:t>
            </a: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high quality text.</a:t>
            </a:r>
            <a:endParaRPr lang="en-AU" sz="20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 </a:t>
            </a: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Teachers select text </a:t>
            </a:r>
            <a:r>
              <a:rPr lang="en-AU" sz="3600" dirty="0" smtClean="0">
                <a:solidFill>
                  <a:srgbClr val="4B4B4B"/>
                </a:solidFill>
              </a:rPr>
              <a:t>which is appropriate for </a:t>
            </a:r>
            <a:r>
              <a:rPr lang="en-AU" sz="3600" dirty="0">
                <a:solidFill>
                  <a:srgbClr val="4B4B4B"/>
                </a:solidFill>
              </a:rPr>
              <a:t>strategic </a:t>
            </a: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instruction.</a:t>
            </a:r>
            <a:endParaRPr lang="en-AU" sz="20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endParaRPr lang="en-AU" sz="2000" dirty="0">
              <a:solidFill>
                <a:srgbClr val="4B4B4B"/>
              </a:solidFill>
            </a:endParaRP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Students and teachers share the task of reading a </a:t>
            </a:r>
          </a:p>
          <a:p>
            <a:pPr marL="487363" indent="-487363" defTabSz="1300163" eaLnBrk="1" hangingPunct="1">
              <a:spcBef>
                <a:spcPct val="20000"/>
              </a:spcBef>
              <a:buFont typeface="Times" pitchFamily="-111" charset="0"/>
              <a:buNone/>
            </a:pPr>
            <a:r>
              <a:rPr lang="en-AU" sz="3600" dirty="0">
                <a:solidFill>
                  <a:srgbClr val="4B4B4B"/>
                </a:solidFill>
              </a:rPr>
              <a:t>text which might otherwise prove too challenging. </a:t>
            </a:r>
          </a:p>
          <a:p>
            <a:pPr marL="487363" indent="-487363" defTabSz="1300163" eaLnBrk="1" hangingPunct="1">
              <a:spcBef>
                <a:spcPct val="20000"/>
              </a:spcBef>
              <a:buFontTx/>
              <a:buChar char="•"/>
            </a:pPr>
            <a:endParaRPr lang="en-US" sz="3300" dirty="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888</Words>
  <Application>Microsoft Office PowerPoint</Application>
  <PresentationFormat>Custom</PresentationFormat>
  <Paragraphs>179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Blank Presentation</vt:lpstr>
      <vt:lpstr>Slide 1</vt:lpstr>
      <vt:lpstr>Effective Reading Instruction</vt:lpstr>
      <vt:lpstr>Reading Curriculum</vt:lpstr>
      <vt:lpstr>Slide 4</vt:lpstr>
      <vt:lpstr>Slide 5</vt:lpstr>
      <vt:lpstr>Slide 6</vt:lpstr>
      <vt:lpstr>PAIRED VERBAL FLUENCY</vt:lpstr>
      <vt:lpstr>Slide 8</vt:lpstr>
      <vt:lpstr>Slide 9</vt:lpstr>
      <vt:lpstr>Slide 10</vt:lpstr>
      <vt:lpstr>Slide 11</vt:lpstr>
      <vt:lpstr>Slide 12</vt:lpstr>
      <vt:lpstr>How do we identify an instructional focus?</vt:lpstr>
      <vt:lpstr>VELS LEVEL 4  Reading Statement</vt:lpstr>
      <vt:lpstr>SHARED READING</vt:lpstr>
      <vt:lpstr>Slide 16</vt:lpstr>
      <vt:lpstr>Slide 17</vt:lpstr>
      <vt:lpstr>Slide 18</vt:lpstr>
      <vt:lpstr>Observation 1</vt:lpstr>
      <vt:lpstr>Observation 2</vt:lpstr>
      <vt:lpstr>Slide 21</vt:lpstr>
      <vt:lpstr>Slide 22</vt:lpstr>
      <vt:lpstr>Slide 23</vt:lpstr>
      <vt:lpstr>Reference</vt:lpstr>
      <vt:lpstr>Resources</vt:lpstr>
    </vt:vector>
  </TitlesOfParts>
  <Company>Cato Purnell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Cato Purnell</dc:creator>
  <cp:lastModifiedBy>08110039</cp:lastModifiedBy>
  <cp:revision>34</cp:revision>
  <dcterms:created xsi:type="dcterms:W3CDTF">2009-06-25T10:12:23Z</dcterms:created>
  <dcterms:modified xsi:type="dcterms:W3CDTF">2009-10-28T03:04:10Z</dcterms:modified>
</cp:coreProperties>
</file>